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Outfit Extra Bold"/>
      <p:regular r:id="rId16"/>
    </p:embeddedFont>
    <p:embeddedFont>
      <p:font typeface="Arimo"/>
      <p:regular r:id="rId17"/>
    </p:embeddedFont>
    <p:embeddedFont>
      <p:font typeface="Arimo"/>
      <p:regular r:id="rId18"/>
    </p:embeddedFont>
    <p:embeddedFont>
      <p:font typeface="Arimo"/>
      <p:regular r:id="rId1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0972800" y="0"/>
            <a:ext cx="3657600" cy="8229600"/>
          </a:xfrm>
          <a:prstGeom prst="rect">
            <a:avLst/>
          </a:prstGeom>
        </p:spPr>
      </p:pic>
      <p:sp>
        <p:nvSpPr>
          <p:cNvPr id="3" name="Text 0"/>
          <p:cNvSpPr/>
          <p:nvPr/>
        </p:nvSpPr>
        <p:spPr>
          <a:xfrm>
            <a:off x="793790" y="2096095"/>
            <a:ext cx="9385221" cy="1956435"/>
          </a:xfrm>
          <a:prstGeom prst="rect">
            <a:avLst/>
          </a:prstGeom>
          <a:noFill/>
          <a:ln/>
        </p:spPr>
        <p:txBody>
          <a:bodyPr wrap="square" lIns="0" tIns="0" rIns="0" bIns="0" rtlCol="0" anchor="t"/>
          <a:lstStyle/>
          <a:p>
            <a:pPr indent="0" marL="0">
              <a:lnSpc>
                <a:spcPts val="7700"/>
              </a:lnSpc>
              <a:buNone/>
            </a:pPr>
            <a:r>
              <a:rPr lang="en-US" sz="6150" b="1" dirty="0">
                <a:solidFill>
                  <a:srgbClr val="231971"/>
                </a:solidFill>
                <a:latin typeface="Outfit Extra Bold" pitchFamily="34" charset="0"/>
                <a:ea typeface="Outfit Extra Bold" pitchFamily="34" charset="-122"/>
                <a:cs typeface="Outfit Extra Bold" pitchFamily="34" charset="-120"/>
              </a:rPr>
              <a:t>socialHub: Your Social Network of the Future</a:t>
            </a:r>
            <a:endParaRPr lang="en-US" sz="6150" dirty="0"/>
          </a:p>
        </p:txBody>
      </p:sp>
      <p:sp>
        <p:nvSpPr>
          <p:cNvPr id="4" name="Text 1"/>
          <p:cNvSpPr/>
          <p:nvPr/>
        </p:nvSpPr>
        <p:spPr>
          <a:xfrm>
            <a:off x="793790" y="4392692"/>
            <a:ext cx="9385221" cy="725805"/>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Get ready to experience the future of social networking with socialHub! We're a platform built to connect, engage, and empower individuals from all corners of the globe.</a:t>
            </a:r>
            <a:endParaRPr lang="en-US" sz="1750" dirty="0"/>
          </a:p>
        </p:txBody>
      </p:sp>
      <p:sp>
        <p:nvSpPr>
          <p:cNvPr id="5" name="Shape 2"/>
          <p:cNvSpPr/>
          <p:nvPr/>
        </p:nvSpPr>
        <p:spPr>
          <a:xfrm>
            <a:off x="5304949" y="5373648"/>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5312569" y="5381268"/>
            <a:ext cx="347663" cy="347663"/>
          </a:xfrm>
          <a:prstGeom prst="rect">
            <a:avLst/>
          </a:prstGeom>
        </p:spPr>
      </p:pic>
      <p:sp>
        <p:nvSpPr>
          <p:cNvPr id="7" name="Text 3"/>
          <p:cNvSpPr/>
          <p:nvPr/>
        </p:nvSpPr>
        <p:spPr>
          <a:xfrm>
            <a:off x="4575691" y="5736550"/>
            <a:ext cx="1821418" cy="396835"/>
          </a:xfrm>
          <a:prstGeom prst="rect">
            <a:avLst/>
          </a:prstGeom>
          <a:noFill/>
          <a:ln/>
        </p:spPr>
        <p:txBody>
          <a:bodyPr wrap="none" lIns="0" tIns="0" rIns="0" bIns="0" rtlCol="0" anchor="t"/>
          <a:lstStyle/>
          <a:p>
            <a:pPr algn="ctr" indent="0" marL="0">
              <a:lnSpc>
                <a:spcPts val="3100"/>
              </a:lnSpc>
              <a:buNone/>
            </a:pPr>
            <a:r>
              <a:rPr lang="en-US" sz="2200" b="1" dirty="0">
                <a:solidFill>
                  <a:srgbClr val="2A2742"/>
                </a:solidFill>
                <a:latin typeface="Arimo Bold" pitchFamily="34" charset="0"/>
                <a:ea typeface="Arimo Bold" pitchFamily="34" charset="-122"/>
                <a:cs typeface="Arimo Bold" pitchFamily="34" charset="-120"/>
              </a:rPr>
              <a:t>by Krish Vora</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747724"/>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What is socialHub?</a:t>
            </a:r>
            <a:endParaRPr lang="en-US" sz="4450" dirty="0"/>
          </a:p>
        </p:txBody>
      </p:sp>
      <p:sp>
        <p:nvSpPr>
          <p:cNvPr id="4" name="Shape 1"/>
          <p:cNvSpPr/>
          <p:nvPr/>
        </p:nvSpPr>
        <p:spPr>
          <a:xfrm>
            <a:off x="793790" y="3796665"/>
            <a:ext cx="3664863" cy="1685092"/>
          </a:xfrm>
          <a:prstGeom prst="roundRect">
            <a:avLst>
              <a:gd name="adj" fmla="val 5654"/>
            </a:avLst>
          </a:prstGeom>
          <a:solidFill>
            <a:srgbClr val="E9E6FA"/>
          </a:solidFill>
          <a:ln w="7620">
            <a:solidFill>
              <a:srgbClr val="BDB8DF"/>
            </a:solidFill>
            <a:prstDash val="solid"/>
          </a:ln>
        </p:spPr>
      </p:sp>
      <p:sp>
        <p:nvSpPr>
          <p:cNvPr id="5" name="Text 2"/>
          <p:cNvSpPr/>
          <p:nvPr/>
        </p:nvSpPr>
        <p:spPr>
          <a:xfrm>
            <a:off x="1028224" y="4031099"/>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Find Your Friends</a:t>
            </a:r>
            <a:endParaRPr lang="en-US" sz="2200" dirty="0"/>
          </a:p>
        </p:txBody>
      </p:sp>
      <p:sp>
        <p:nvSpPr>
          <p:cNvPr id="6" name="Text 3"/>
          <p:cNvSpPr/>
          <p:nvPr/>
        </p:nvSpPr>
        <p:spPr>
          <a:xfrm>
            <a:off x="1028224" y="4521517"/>
            <a:ext cx="3195995" cy="725805"/>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Connect with people who share your interests and passions.</a:t>
            </a:r>
            <a:endParaRPr lang="en-US" sz="1750" dirty="0"/>
          </a:p>
        </p:txBody>
      </p:sp>
      <p:sp>
        <p:nvSpPr>
          <p:cNvPr id="7" name="Shape 4"/>
          <p:cNvSpPr/>
          <p:nvPr/>
        </p:nvSpPr>
        <p:spPr>
          <a:xfrm>
            <a:off x="4685467" y="3796665"/>
            <a:ext cx="3664863" cy="1685092"/>
          </a:xfrm>
          <a:prstGeom prst="roundRect">
            <a:avLst>
              <a:gd name="adj" fmla="val 5654"/>
            </a:avLst>
          </a:prstGeom>
          <a:solidFill>
            <a:srgbClr val="E9E6FA"/>
          </a:solidFill>
          <a:ln w="7620">
            <a:solidFill>
              <a:srgbClr val="BDB8DF"/>
            </a:solidFill>
            <a:prstDash val="solid"/>
          </a:ln>
        </p:spPr>
      </p:sp>
      <p:sp>
        <p:nvSpPr>
          <p:cNvPr id="8" name="Text 5"/>
          <p:cNvSpPr/>
          <p:nvPr/>
        </p:nvSpPr>
        <p:spPr>
          <a:xfrm>
            <a:off x="4919901" y="4031099"/>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Express Yourself</a:t>
            </a:r>
            <a:endParaRPr lang="en-US" sz="2200" dirty="0"/>
          </a:p>
        </p:txBody>
      </p:sp>
      <p:sp>
        <p:nvSpPr>
          <p:cNvPr id="9" name="Text 6"/>
          <p:cNvSpPr/>
          <p:nvPr/>
        </p:nvSpPr>
        <p:spPr>
          <a:xfrm>
            <a:off x="4919901" y="4521517"/>
            <a:ext cx="3195995" cy="725805"/>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Share your thoughts, photos, videos, and more.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075021"/>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Key Features</a:t>
            </a:r>
            <a:endParaRPr lang="en-US" sz="4450" dirty="0"/>
          </a:p>
        </p:txBody>
      </p:sp>
      <p:sp>
        <p:nvSpPr>
          <p:cNvPr id="3" name="Text 1"/>
          <p:cNvSpPr/>
          <p:nvPr/>
        </p:nvSpPr>
        <p:spPr>
          <a:xfrm>
            <a:off x="793790" y="3350776"/>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Personalized Feed</a:t>
            </a:r>
            <a:endParaRPr lang="en-US" sz="2200" dirty="0"/>
          </a:p>
        </p:txBody>
      </p:sp>
      <p:sp>
        <p:nvSpPr>
          <p:cNvPr id="4" name="Text 2"/>
          <p:cNvSpPr/>
          <p:nvPr/>
        </p:nvSpPr>
        <p:spPr>
          <a:xfrm>
            <a:off x="793790" y="3931920"/>
            <a:ext cx="3804166" cy="1088708"/>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A dynamic feed tailored to your interests, showing content from people and groups you follow.</a:t>
            </a:r>
            <a:endParaRPr lang="en-US" sz="1750" dirty="0"/>
          </a:p>
        </p:txBody>
      </p:sp>
      <p:sp>
        <p:nvSpPr>
          <p:cNvPr id="5" name="Text 3"/>
          <p:cNvSpPr/>
          <p:nvPr/>
        </p:nvSpPr>
        <p:spPr>
          <a:xfrm>
            <a:off x="793790" y="5224701"/>
            <a:ext cx="3804166" cy="725805"/>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like :- recents posts, saved posts,liked posts, friends posts.</a:t>
            </a:r>
            <a:endParaRPr lang="en-US" sz="1750" dirty="0"/>
          </a:p>
        </p:txBody>
      </p:sp>
      <p:sp>
        <p:nvSpPr>
          <p:cNvPr id="6" name="Text 4"/>
          <p:cNvSpPr/>
          <p:nvPr/>
        </p:nvSpPr>
        <p:spPr>
          <a:xfrm>
            <a:off x="5158978" y="3350776"/>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Add Friends </a:t>
            </a:r>
            <a:endParaRPr lang="en-US" sz="2200" dirty="0"/>
          </a:p>
        </p:txBody>
      </p:sp>
      <p:sp>
        <p:nvSpPr>
          <p:cNvPr id="7" name="Text 5"/>
          <p:cNvSpPr/>
          <p:nvPr/>
        </p:nvSpPr>
        <p:spPr>
          <a:xfrm>
            <a:off x="5158978" y="3931920"/>
            <a:ext cx="3804166" cy="725805"/>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you can have ability to see you friends post and profile.</a:t>
            </a:r>
            <a:endParaRPr lang="en-US" sz="1750" dirty="0"/>
          </a:p>
        </p:txBody>
      </p:sp>
      <p:sp>
        <p:nvSpPr>
          <p:cNvPr id="8" name="Text 6"/>
          <p:cNvSpPr/>
          <p:nvPr/>
        </p:nvSpPr>
        <p:spPr>
          <a:xfrm>
            <a:off x="9524167" y="3350776"/>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Profile Of Friends</a:t>
            </a:r>
            <a:endParaRPr lang="en-US" sz="2200" dirty="0"/>
          </a:p>
        </p:txBody>
      </p:sp>
      <p:sp>
        <p:nvSpPr>
          <p:cNvPr id="9" name="Text 7"/>
          <p:cNvSpPr/>
          <p:nvPr/>
        </p:nvSpPr>
        <p:spPr>
          <a:xfrm>
            <a:off x="9524167" y="3931920"/>
            <a:ext cx="4327565" cy="362903"/>
          </a:xfrm>
          <a:prstGeom prst="rect">
            <a:avLst/>
          </a:prstGeom>
          <a:noFill/>
          <a:ln/>
        </p:spPr>
        <p:txBody>
          <a:bodyPr wrap="non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you can have see other persons profile.</a:t>
            </a:r>
            <a:endParaRPr lang="en-US" sz="1750" dirty="0"/>
          </a:p>
        </p:txBody>
      </p:sp>
      <p:sp>
        <p:nvSpPr>
          <p:cNvPr id="10" name="Text 8"/>
          <p:cNvSpPr/>
          <p:nvPr/>
        </p:nvSpPr>
        <p:spPr>
          <a:xfrm>
            <a:off x="9524167" y="4498896"/>
            <a:ext cx="4327565" cy="725805"/>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and also see your profile page to chech total posts of all likes.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177058"/>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Key Features</a:t>
            </a:r>
            <a:endParaRPr lang="en-US" sz="4450" dirty="0"/>
          </a:p>
        </p:txBody>
      </p:sp>
      <p:sp>
        <p:nvSpPr>
          <p:cNvPr id="3" name="Text 1"/>
          <p:cNvSpPr/>
          <p:nvPr/>
        </p:nvSpPr>
        <p:spPr>
          <a:xfrm>
            <a:off x="793790" y="3452813"/>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Save Posts</a:t>
            </a:r>
            <a:endParaRPr lang="en-US" sz="2200" dirty="0"/>
          </a:p>
        </p:txBody>
      </p:sp>
      <p:sp>
        <p:nvSpPr>
          <p:cNvPr id="4" name="Text 2"/>
          <p:cNvSpPr/>
          <p:nvPr/>
        </p:nvSpPr>
        <p:spPr>
          <a:xfrm>
            <a:off x="793790" y="4033957"/>
            <a:ext cx="4167188" cy="1814513"/>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Saving posts is a private action, meaning </a:t>
            </a:r>
            <a:pPr indent="0" marL="0">
              <a:lnSpc>
                <a:spcPts val="2850"/>
              </a:lnSpc>
              <a:buNone/>
            </a:pPr>
            <a:r>
              <a:rPr lang="en-US" sz="1750" b="1" dirty="0">
                <a:solidFill>
                  <a:srgbClr val="2A2742"/>
                </a:solidFill>
                <a:latin typeface="Arimo" pitchFamily="34" charset="0"/>
                <a:ea typeface="Arimo" pitchFamily="34" charset="-122"/>
                <a:cs typeface="Arimo" pitchFamily="34" charset="-120"/>
              </a:rPr>
              <a:t>other users cannot see what someone has saved</a:t>
            </a:r>
            <a:pPr indent="0" marL="0">
              <a:lnSpc>
                <a:spcPts val="2850"/>
              </a:lnSpc>
              <a:buNone/>
            </a:pPr>
            <a:r>
              <a:rPr lang="en-US" sz="1750" dirty="0">
                <a:solidFill>
                  <a:srgbClr val="2A2742"/>
                </a:solidFill>
                <a:latin typeface="Arimo" pitchFamily="34" charset="0"/>
                <a:ea typeface="Arimo" pitchFamily="34" charset="-122"/>
                <a:cs typeface="Arimo" pitchFamily="34" charset="-120"/>
              </a:rPr>
              <a:t>. Users might save posts that they prefer to keep private or for their own reference.</a:t>
            </a:r>
            <a:endParaRPr lang="en-US" sz="1750" dirty="0"/>
          </a:p>
        </p:txBody>
      </p:sp>
      <p:sp>
        <p:nvSpPr>
          <p:cNvPr id="5" name="Text 3"/>
          <p:cNvSpPr/>
          <p:nvPr/>
        </p:nvSpPr>
        <p:spPr>
          <a:xfrm>
            <a:off x="5522000" y="3452813"/>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Like Posts</a:t>
            </a:r>
            <a:endParaRPr lang="en-US" sz="2200" dirty="0"/>
          </a:p>
        </p:txBody>
      </p:sp>
      <p:sp>
        <p:nvSpPr>
          <p:cNvPr id="6" name="Text 4"/>
          <p:cNvSpPr/>
          <p:nvPr/>
        </p:nvSpPr>
        <p:spPr>
          <a:xfrm>
            <a:off x="5522000" y="4033957"/>
            <a:ext cx="4167188" cy="1814513"/>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You can view the posts you've liked from your profile page by clicking or tapping into the Likes tab. Click or tap the like icon and it will turn red, confirming that you've liked the post.</a:t>
            </a:r>
            <a:endParaRPr lang="en-US" sz="1750" dirty="0"/>
          </a:p>
        </p:txBody>
      </p:sp>
      <p:sp>
        <p:nvSpPr>
          <p:cNvPr id="7" name="Text 5"/>
          <p:cNvSpPr/>
          <p:nvPr/>
        </p:nvSpPr>
        <p:spPr>
          <a:xfrm>
            <a:off x="10250210" y="3452813"/>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Upload Post</a:t>
            </a:r>
            <a:endParaRPr lang="en-US" sz="2200" dirty="0"/>
          </a:p>
        </p:txBody>
      </p:sp>
      <p:sp>
        <p:nvSpPr>
          <p:cNvPr id="8" name="Text 6"/>
          <p:cNvSpPr/>
          <p:nvPr/>
        </p:nvSpPr>
        <p:spPr>
          <a:xfrm>
            <a:off x="10250210" y="4033957"/>
            <a:ext cx="3601522" cy="725805"/>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You can upload posts to share in socialHub.</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83418"/>
          </a:xfrm>
          <a:prstGeom prst="rect">
            <a:avLst/>
          </a:prstGeom>
        </p:spPr>
      </p:pic>
      <p:sp>
        <p:nvSpPr>
          <p:cNvPr id="3" name="Text 0"/>
          <p:cNvSpPr/>
          <p:nvPr/>
        </p:nvSpPr>
        <p:spPr>
          <a:xfrm>
            <a:off x="723305" y="3266361"/>
            <a:ext cx="5166955" cy="645914"/>
          </a:xfrm>
          <a:prstGeom prst="rect">
            <a:avLst/>
          </a:prstGeom>
          <a:noFill/>
          <a:ln/>
        </p:spPr>
        <p:txBody>
          <a:bodyPr wrap="none" lIns="0" tIns="0" rIns="0" bIns="0" rtlCol="0" anchor="t"/>
          <a:lstStyle/>
          <a:p>
            <a:pPr indent="0" marL="0">
              <a:lnSpc>
                <a:spcPts val="5050"/>
              </a:lnSpc>
              <a:buNone/>
            </a:pPr>
            <a:r>
              <a:rPr lang="en-US" sz="4050" b="1" dirty="0">
                <a:solidFill>
                  <a:srgbClr val="231971"/>
                </a:solidFill>
                <a:latin typeface="Outfit Extra Bold" pitchFamily="34" charset="0"/>
                <a:ea typeface="Outfit Extra Bold" pitchFamily="34" charset="-122"/>
                <a:cs typeface="Outfit Extra Bold" pitchFamily="34" charset="-120"/>
              </a:rPr>
              <a:t>User Experience</a:t>
            </a:r>
            <a:endParaRPr lang="en-US" sz="4050" dirty="0"/>
          </a:p>
        </p:txBody>
      </p:sp>
      <p:sp>
        <p:nvSpPr>
          <p:cNvPr id="4" name="Shape 1"/>
          <p:cNvSpPr/>
          <p:nvPr/>
        </p:nvSpPr>
        <p:spPr>
          <a:xfrm>
            <a:off x="723305" y="4454604"/>
            <a:ext cx="464939" cy="464939"/>
          </a:xfrm>
          <a:prstGeom prst="roundRect">
            <a:avLst>
              <a:gd name="adj" fmla="val 18670"/>
            </a:avLst>
          </a:prstGeom>
          <a:solidFill>
            <a:srgbClr val="E9E6FA"/>
          </a:solidFill>
          <a:ln w="7620">
            <a:solidFill>
              <a:srgbClr val="BDB8DF"/>
            </a:solidFill>
            <a:prstDash val="solid"/>
          </a:ln>
        </p:spPr>
      </p:sp>
      <p:sp>
        <p:nvSpPr>
          <p:cNvPr id="5" name="Text 2"/>
          <p:cNvSpPr/>
          <p:nvPr/>
        </p:nvSpPr>
        <p:spPr>
          <a:xfrm>
            <a:off x="895231" y="4531995"/>
            <a:ext cx="120968" cy="310039"/>
          </a:xfrm>
          <a:prstGeom prst="rect">
            <a:avLst/>
          </a:prstGeom>
          <a:noFill/>
          <a:ln/>
        </p:spPr>
        <p:txBody>
          <a:bodyPr wrap="none" lIns="0" tIns="0" rIns="0" bIns="0" rtlCol="0" anchor="t"/>
          <a:lstStyle/>
          <a:p>
            <a:pPr algn="ctr" indent="0" marL="0">
              <a:lnSpc>
                <a:spcPts val="2400"/>
              </a:lnSpc>
              <a:buNone/>
            </a:pPr>
            <a:r>
              <a:rPr lang="en-US" sz="2400" b="1" dirty="0">
                <a:solidFill>
                  <a:srgbClr val="2A2742"/>
                </a:solidFill>
                <a:latin typeface="Outfit Extra Bold" pitchFamily="34" charset="0"/>
                <a:ea typeface="Outfit Extra Bold" pitchFamily="34" charset="-122"/>
                <a:cs typeface="Outfit Extra Bold" pitchFamily="34" charset="-120"/>
              </a:rPr>
              <a:t>1</a:t>
            </a:r>
            <a:endParaRPr lang="en-US" sz="2400" dirty="0"/>
          </a:p>
        </p:txBody>
      </p:sp>
      <p:sp>
        <p:nvSpPr>
          <p:cNvPr id="6" name="Text 3"/>
          <p:cNvSpPr/>
          <p:nvPr/>
        </p:nvSpPr>
        <p:spPr>
          <a:xfrm>
            <a:off x="1394817" y="4454604"/>
            <a:ext cx="2583418" cy="322898"/>
          </a:xfrm>
          <a:prstGeom prst="rect">
            <a:avLst/>
          </a:prstGeom>
          <a:noFill/>
          <a:ln/>
        </p:spPr>
        <p:txBody>
          <a:bodyPr wrap="none" lIns="0" tIns="0" rIns="0" bIns="0" rtlCol="0" anchor="t"/>
          <a:lstStyle/>
          <a:p>
            <a:pPr indent="0" marL="0">
              <a:lnSpc>
                <a:spcPts val="2500"/>
              </a:lnSpc>
              <a:buNone/>
            </a:pPr>
            <a:r>
              <a:rPr lang="en-US" sz="2000" b="1" dirty="0">
                <a:solidFill>
                  <a:srgbClr val="2A2742"/>
                </a:solidFill>
                <a:latin typeface="Outfit Extra Bold" pitchFamily="34" charset="0"/>
                <a:ea typeface="Outfit Extra Bold" pitchFamily="34" charset="-122"/>
                <a:cs typeface="Outfit Extra Bold" pitchFamily="34" charset="-120"/>
              </a:rPr>
              <a:t>Intuitive Interface</a:t>
            </a:r>
            <a:endParaRPr lang="en-US" sz="2000" dirty="0"/>
          </a:p>
        </p:txBody>
      </p:sp>
      <p:sp>
        <p:nvSpPr>
          <p:cNvPr id="7" name="Text 4"/>
          <p:cNvSpPr/>
          <p:nvPr/>
        </p:nvSpPr>
        <p:spPr>
          <a:xfrm>
            <a:off x="1394817" y="4901446"/>
            <a:ext cx="3585329" cy="661273"/>
          </a:xfrm>
          <a:prstGeom prst="rect">
            <a:avLst/>
          </a:prstGeom>
          <a:noFill/>
          <a:ln/>
        </p:spPr>
        <p:txBody>
          <a:bodyPr wrap="square" lIns="0" tIns="0" rIns="0" bIns="0" rtlCol="0" anchor="t"/>
          <a:lstStyle/>
          <a:p>
            <a:pPr indent="0" marL="0">
              <a:lnSpc>
                <a:spcPts val="2600"/>
              </a:lnSpc>
              <a:buNone/>
            </a:pPr>
            <a:r>
              <a:rPr lang="en-US" sz="1600" dirty="0">
                <a:solidFill>
                  <a:srgbClr val="2A2742"/>
                </a:solidFill>
                <a:latin typeface="Arimo" pitchFamily="34" charset="0"/>
                <a:ea typeface="Arimo" pitchFamily="34" charset="-122"/>
                <a:cs typeface="Arimo" pitchFamily="34" charset="-120"/>
              </a:rPr>
              <a:t>A user-friendly design that is easy to navigate and understand.</a:t>
            </a:r>
            <a:endParaRPr lang="en-US" sz="1600" dirty="0"/>
          </a:p>
        </p:txBody>
      </p:sp>
      <p:sp>
        <p:nvSpPr>
          <p:cNvPr id="8" name="Shape 5"/>
          <p:cNvSpPr/>
          <p:nvPr/>
        </p:nvSpPr>
        <p:spPr>
          <a:xfrm>
            <a:off x="5186720" y="4454604"/>
            <a:ext cx="464939" cy="464939"/>
          </a:xfrm>
          <a:prstGeom prst="roundRect">
            <a:avLst>
              <a:gd name="adj" fmla="val 18670"/>
            </a:avLst>
          </a:prstGeom>
          <a:solidFill>
            <a:srgbClr val="E9E6FA"/>
          </a:solidFill>
          <a:ln w="7620">
            <a:solidFill>
              <a:srgbClr val="BDB8DF"/>
            </a:solidFill>
            <a:prstDash val="solid"/>
          </a:ln>
        </p:spPr>
      </p:sp>
      <p:sp>
        <p:nvSpPr>
          <p:cNvPr id="9" name="Text 6"/>
          <p:cNvSpPr/>
          <p:nvPr/>
        </p:nvSpPr>
        <p:spPr>
          <a:xfrm>
            <a:off x="5329833" y="4531995"/>
            <a:ext cx="178594" cy="310039"/>
          </a:xfrm>
          <a:prstGeom prst="rect">
            <a:avLst/>
          </a:prstGeom>
          <a:noFill/>
          <a:ln/>
        </p:spPr>
        <p:txBody>
          <a:bodyPr wrap="none" lIns="0" tIns="0" rIns="0" bIns="0" rtlCol="0" anchor="t"/>
          <a:lstStyle/>
          <a:p>
            <a:pPr algn="ctr" indent="0" marL="0">
              <a:lnSpc>
                <a:spcPts val="2400"/>
              </a:lnSpc>
              <a:buNone/>
            </a:pPr>
            <a:r>
              <a:rPr lang="en-US" sz="2400" b="1" dirty="0">
                <a:solidFill>
                  <a:srgbClr val="2A2742"/>
                </a:solidFill>
                <a:latin typeface="Outfit Extra Bold" pitchFamily="34" charset="0"/>
                <a:ea typeface="Outfit Extra Bold" pitchFamily="34" charset="-122"/>
                <a:cs typeface="Outfit Extra Bold" pitchFamily="34" charset="-120"/>
              </a:rPr>
              <a:t>2</a:t>
            </a:r>
            <a:endParaRPr lang="en-US" sz="2400" dirty="0"/>
          </a:p>
        </p:txBody>
      </p:sp>
      <p:sp>
        <p:nvSpPr>
          <p:cNvPr id="10" name="Text 7"/>
          <p:cNvSpPr/>
          <p:nvPr/>
        </p:nvSpPr>
        <p:spPr>
          <a:xfrm>
            <a:off x="5858232" y="4454604"/>
            <a:ext cx="2583418" cy="322898"/>
          </a:xfrm>
          <a:prstGeom prst="rect">
            <a:avLst/>
          </a:prstGeom>
          <a:noFill/>
          <a:ln/>
        </p:spPr>
        <p:txBody>
          <a:bodyPr wrap="none" lIns="0" tIns="0" rIns="0" bIns="0" rtlCol="0" anchor="t"/>
          <a:lstStyle/>
          <a:p>
            <a:pPr indent="0" marL="0">
              <a:lnSpc>
                <a:spcPts val="2500"/>
              </a:lnSpc>
              <a:buNone/>
            </a:pPr>
            <a:r>
              <a:rPr lang="en-US" sz="2000" b="1" dirty="0">
                <a:solidFill>
                  <a:srgbClr val="2A2742"/>
                </a:solidFill>
                <a:latin typeface="Outfit Extra Bold" pitchFamily="34" charset="0"/>
                <a:ea typeface="Outfit Extra Bold" pitchFamily="34" charset="-122"/>
                <a:cs typeface="Outfit Extra Bold" pitchFamily="34" charset="-120"/>
              </a:rPr>
              <a:t>Your Interests Posts</a:t>
            </a:r>
            <a:endParaRPr lang="en-US" sz="2000" dirty="0"/>
          </a:p>
        </p:txBody>
      </p:sp>
      <p:sp>
        <p:nvSpPr>
          <p:cNvPr id="11" name="Text 8"/>
          <p:cNvSpPr/>
          <p:nvPr/>
        </p:nvSpPr>
        <p:spPr>
          <a:xfrm>
            <a:off x="5858232" y="4901446"/>
            <a:ext cx="3585329" cy="661273"/>
          </a:xfrm>
          <a:prstGeom prst="rect">
            <a:avLst/>
          </a:prstGeom>
          <a:noFill/>
          <a:ln/>
        </p:spPr>
        <p:txBody>
          <a:bodyPr wrap="square" lIns="0" tIns="0" rIns="0" bIns="0" rtlCol="0" anchor="t"/>
          <a:lstStyle/>
          <a:p>
            <a:pPr indent="0" marL="0">
              <a:lnSpc>
                <a:spcPts val="2600"/>
              </a:lnSpc>
              <a:buNone/>
            </a:pPr>
            <a:r>
              <a:rPr lang="en-US" sz="1600" dirty="0">
                <a:solidFill>
                  <a:srgbClr val="2A2742"/>
                </a:solidFill>
                <a:latin typeface="Arimo" pitchFamily="34" charset="0"/>
                <a:ea typeface="Arimo" pitchFamily="34" charset="-122"/>
                <a:cs typeface="Arimo" pitchFamily="34" charset="-120"/>
              </a:rPr>
              <a:t>You can see the posts which you want ,</a:t>
            </a:r>
            <a:endParaRPr lang="en-US" sz="1600" dirty="0"/>
          </a:p>
        </p:txBody>
      </p:sp>
      <p:sp>
        <p:nvSpPr>
          <p:cNvPr id="12" name="Text 9"/>
          <p:cNvSpPr/>
          <p:nvPr/>
        </p:nvSpPr>
        <p:spPr>
          <a:xfrm>
            <a:off x="5858232" y="5686663"/>
            <a:ext cx="3585329" cy="661273"/>
          </a:xfrm>
          <a:prstGeom prst="rect">
            <a:avLst/>
          </a:prstGeom>
          <a:noFill/>
          <a:ln/>
        </p:spPr>
        <p:txBody>
          <a:bodyPr wrap="square" lIns="0" tIns="0" rIns="0" bIns="0" rtlCol="0" anchor="t"/>
          <a:lstStyle/>
          <a:p>
            <a:pPr indent="0" marL="0">
              <a:lnSpc>
                <a:spcPts val="2600"/>
              </a:lnSpc>
              <a:buNone/>
            </a:pPr>
            <a:r>
              <a:rPr lang="en-US" sz="1600" dirty="0">
                <a:solidFill>
                  <a:srgbClr val="2A2742"/>
                </a:solidFill>
                <a:latin typeface="Arimo" pitchFamily="34" charset="0"/>
                <a:ea typeface="Arimo" pitchFamily="34" charset="-122"/>
                <a:cs typeface="Arimo" pitchFamily="34" charset="-120"/>
              </a:rPr>
              <a:t>like recents posts, only friends posts,liked posts, saved posts.</a:t>
            </a:r>
            <a:endParaRPr lang="en-US" sz="1600" dirty="0"/>
          </a:p>
        </p:txBody>
      </p:sp>
      <p:sp>
        <p:nvSpPr>
          <p:cNvPr id="13" name="Shape 10"/>
          <p:cNvSpPr/>
          <p:nvPr/>
        </p:nvSpPr>
        <p:spPr>
          <a:xfrm>
            <a:off x="9650135" y="4454604"/>
            <a:ext cx="464939" cy="464939"/>
          </a:xfrm>
          <a:prstGeom prst="roundRect">
            <a:avLst>
              <a:gd name="adj" fmla="val 18670"/>
            </a:avLst>
          </a:prstGeom>
          <a:solidFill>
            <a:srgbClr val="E9E6FA"/>
          </a:solidFill>
          <a:ln w="7620">
            <a:solidFill>
              <a:srgbClr val="BDB8DF"/>
            </a:solidFill>
            <a:prstDash val="solid"/>
          </a:ln>
        </p:spPr>
      </p:sp>
      <p:sp>
        <p:nvSpPr>
          <p:cNvPr id="14" name="Text 11"/>
          <p:cNvSpPr/>
          <p:nvPr/>
        </p:nvSpPr>
        <p:spPr>
          <a:xfrm>
            <a:off x="9794319" y="4531995"/>
            <a:ext cx="176451" cy="310039"/>
          </a:xfrm>
          <a:prstGeom prst="rect">
            <a:avLst/>
          </a:prstGeom>
          <a:noFill/>
          <a:ln/>
        </p:spPr>
        <p:txBody>
          <a:bodyPr wrap="none" lIns="0" tIns="0" rIns="0" bIns="0" rtlCol="0" anchor="t"/>
          <a:lstStyle/>
          <a:p>
            <a:pPr algn="ctr" indent="0" marL="0">
              <a:lnSpc>
                <a:spcPts val="2400"/>
              </a:lnSpc>
              <a:buNone/>
            </a:pPr>
            <a:r>
              <a:rPr lang="en-US" sz="2400" b="1" dirty="0">
                <a:solidFill>
                  <a:srgbClr val="2A2742"/>
                </a:solidFill>
                <a:latin typeface="Outfit Extra Bold" pitchFamily="34" charset="0"/>
                <a:ea typeface="Outfit Extra Bold" pitchFamily="34" charset="-122"/>
                <a:cs typeface="Outfit Extra Bold" pitchFamily="34" charset="-120"/>
              </a:rPr>
              <a:t>3</a:t>
            </a:r>
            <a:endParaRPr lang="en-US" sz="2400" dirty="0"/>
          </a:p>
        </p:txBody>
      </p:sp>
      <p:sp>
        <p:nvSpPr>
          <p:cNvPr id="15" name="Text 12"/>
          <p:cNvSpPr/>
          <p:nvPr/>
        </p:nvSpPr>
        <p:spPr>
          <a:xfrm>
            <a:off x="10321647" y="4454604"/>
            <a:ext cx="3272314" cy="322898"/>
          </a:xfrm>
          <a:prstGeom prst="rect">
            <a:avLst/>
          </a:prstGeom>
          <a:noFill/>
          <a:ln/>
        </p:spPr>
        <p:txBody>
          <a:bodyPr wrap="none" lIns="0" tIns="0" rIns="0" bIns="0" rtlCol="0" anchor="t"/>
          <a:lstStyle/>
          <a:p>
            <a:pPr indent="0" marL="0">
              <a:lnSpc>
                <a:spcPts val="2500"/>
              </a:lnSpc>
              <a:buNone/>
            </a:pPr>
            <a:r>
              <a:rPr lang="en-US" sz="2000" b="1" dirty="0">
                <a:solidFill>
                  <a:srgbClr val="2A2742"/>
                </a:solidFill>
                <a:latin typeface="Outfit Extra Bold" pitchFamily="34" charset="0"/>
                <a:ea typeface="Outfit Extra Bold" pitchFamily="34" charset="-122"/>
                <a:cs typeface="Outfit Extra Bold" pitchFamily="34" charset="-120"/>
              </a:rPr>
              <a:t>Easy Connect With Friends </a:t>
            </a:r>
            <a:endParaRPr lang="en-US" sz="2000" dirty="0"/>
          </a:p>
        </p:txBody>
      </p:sp>
      <p:sp>
        <p:nvSpPr>
          <p:cNvPr id="16" name="Text 13"/>
          <p:cNvSpPr/>
          <p:nvPr/>
        </p:nvSpPr>
        <p:spPr>
          <a:xfrm>
            <a:off x="10321647" y="4901446"/>
            <a:ext cx="3585329" cy="2645093"/>
          </a:xfrm>
          <a:prstGeom prst="rect">
            <a:avLst/>
          </a:prstGeom>
          <a:noFill/>
          <a:ln/>
        </p:spPr>
        <p:txBody>
          <a:bodyPr wrap="square" lIns="0" tIns="0" rIns="0" bIns="0" rtlCol="0" anchor="t"/>
          <a:lstStyle/>
          <a:p>
            <a:pPr indent="0" marL="0">
              <a:lnSpc>
                <a:spcPts val="2600"/>
              </a:lnSpc>
              <a:buNone/>
            </a:pPr>
            <a:r>
              <a:rPr lang="en-US" sz="1600" b="1" dirty="0">
                <a:solidFill>
                  <a:srgbClr val="2A2742"/>
                </a:solidFill>
                <a:latin typeface="Arimo" pitchFamily="34" charset="0"/>
                <a:ea typeface="Arimo" pitchFamily="34" charset="-122"/>
                <a:cs typeface="Arimo" pitchFamily="34" charset="-120"/>
              </a:rPr>
              <a:t>making the ability to connect with and interact with other users</a:t>
            </a:r>
            <a:pPr indent="0" marL="0">
              <a:lnSpc>
                <a:spcPts val="2600"/>
              </a:lnSpc>
              <a:buNone/>
            </a:pPr>
            <a:r>
              <a:rPr lang="en-US" sz="1600" dirty="0">
                <a:solidFill>
                  <a:srgbClr val="2A2742"/>
                </a:solidFill>
                <a:latin typeface="Arimo" pitchFamily="34" charset="0"/>
                <a:ea typeface="Arimo" pitchFamily="34" charset="-122"/>
                <a:cs typeface="Arimo" pitchFamily="34" charset="-120"/>
              </a:rPr>
              <a:t>, essentially "friends," a central and prominent function within the platform, allowing users to easily search, add, and engage with people they know, fostering a sense of community and social interaction.</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040130"/>
            <a:ext cx="6250424" cy="708779"/>
          </a:xfrm>
          <a:prstGeom prst="rect">
            <a:avLst/>
          </a:prstGeom>
          <a:noFill/>
          <a:ln/>
        </p:spPr>
        <p:txBody>
          <a:bodyPr wrap="none" lIns="0" tIns="0" rIns="0" bIns="0" rtlCol="0" anchor="t"/>
          <a:lstStyle/>
          <a:p>
            <a:pPr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Engagement Strategies</a:t>
            </a:r>
            <a:endParaRPr lang="en-US" sz="4450" dirty="0"/>
          </a:p>
        </p:txBody>
      </p:sp>
      <p:sp>
        <p:nvSpPr>
          <p:cNvPr id="4" name="Shape 1"/>
          <p:cNvSpPr/>
          <p:nvPr/>
        </p:nvSpPr>
        <p:spPr>
          <a:xfrm>
            <a:off x="1118711" y="2089071"/>
            <a:ext cx="30480" cy="5100280"/>
          </a:xfrm>
          <a:prstGeom prst="roundRect">
            <a:avLst>
              <a:gd name="adj" fmla="val 312558"/>
            </a:avLst>
          </a:prstGeom>
          <a:solidFill>
            <a:srgbClr val="BDB8DF"/>
          </a:solidFill>
          <a:ln/>
        </p:spPr>
      </p:sp>
      <p:sp>
        <p:nvSpPr>
          <p:cNvPr id="5" name="Shape 2"/>
          <p:cNvSpPr/>
          <p:nvPr/>
        </p:nvSpPr>
        <p:spPr>
          <a:xfrm>
            <a:off x="1358622" y="2584133"/>
            <a:ext cx="793790" cy="30480"/>
          </a:xfrm>
          <a:prstGeom prst="roundRect">
            <a:avLst>
              <a:gd name="adj" fmla="val 312558"/>
            </a:avLst>
          </a:prstGeom>
          <a:solidFill>
            <a:srgbClr val="BDB8DF"/>
          </a:solidFill>
          <a:ln/>
        </p:spPr>
      </p:sp>
      <p:sp>
        <p:nvSpPr>
          <p:cNvPr id="6" name="Shape 3"/>
          <p:cNvSpPr/>
          <p:nvPr/>
        </p:nvSpPr>
        <p:spPr>
          <a:xfrm>
            <a:off x="878800" y="2344222"/>
            <a:ext cx="510302" cy="510302"/>
          </a:xfrm>
          <a:prstGeom prst="roundRect">
            <a:avLst>
              <a:gd name="adj" fmla="val 18669"/>
            </a:avLst>
          </a:prstGeom>
          <a:solidFill>
            <a:srgbClr val="E9E6FA"/>
          </a:solidFill>
          <a:ln w="7620">
            <a:solidFill>
              <a:srgbClr val="BDB8DF"/>
            </a:solidFill>
            <a:prstDash val="solid"/>
          </a:ln>
        </p:spPr>
      </p:sp>
      <p:sp>
        <p:nvSpPr>
          <p:cNvPr id="7" name="Text 4"/>
          <p:cNvSpPr/>
          <p:nvPr/>
        </p:nvSpPr>
        <p:spPr>
          <a:xfrm>
            <a:off x="1067514" y="2429232"/>
            <a:ext cx="132755" cy="340281"/>
          </a:xfrm>
          <a:prstGeom prst="rect">
            <a:avLst/>
          </a:prstGeom>
          <a:noFill/>
          <a:ln/>
        </p:spPr>
        <p:txBody>
          <a:bodyPr wrap="none" lIns="0" tIns="0" rIns="0" bIns="0" rtlCol="0" anchor="t"/>
          <a:lstStyle/>
          <a:p>
            <a:pPr algn="ctr" indent="0" marL="0">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1</a:t>
            </a:r>
            <a:endParaRPr lang="en-US" sz="2650" dirty="0"/>
          </a:p>
        </p:txBody>
      </p:sp>
      <p:sp>
        <p:nvSpPr>
          <p:cNvPr id="8" name="Text 5"/>
          <p:cNvSpPr/>
          <p:nvPr/>
        </p:nvSpPr>
        <p:spPr>
          <a:xfrm>
            <a:off x="2381488" y="231588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Friends list</a:t>
            </a:r>
            <a:endParaRPr lang="en-US" sz="2200" dirty="0"/>
          </a:p>
        </p:txBody>
      </p:sp>
      <p:sp>
        <p:nvSpPr>
          <p:cNvPr id="9" name="Text 6"/>
          <p:cNvSpPr/>
          <p:nvPr/>
        </p:nvSpPr>
        <p:spPr>
          <a:xfrm>
            <a:off x="2381488" y="2806303"/>
            <a:ext cx="5968722" cy="725805"/>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this is show the frinds list by which you can able to see your friends directly from home</a:t>
            </a:r>
            <a:endParaRPr lang="en-US" sz="1750" dirty="0"/>
          </a:p>
        </p:txBody>
      </p:sp>
      <p:sp>
        <p:nvSpPr>
          <p:cNvPr id="10" name="Shape 7"/>
          <p:cNvSpPr/>
          <p:nvPr/>
        </p:nvSpPr>
        <p:spPr>
          <a:xfrm>
            <a:off x="1358622" y="4480798"/>
            <a:ext cx="793790" cy="30480"/>
          </a:xfrm>
          <a:prstGeom prst="roundRect">
            <a:avLst>
              <a:gd name="adj" fmla="val 312558"/>
            </a:avLst>
          </a:prstGeom>
          <a:solidFill>
            <a:srgbClr val="BDB8DF"/>
          </a:solidFill>
          <a:ln/>
        </p:spPr>
      </p:sp>
      <p:sp>
        <p:nvSpPr>
          <p:cNvPr id="11" name="Shape 8"/>
          <p:cNvSpPr/>
          <p:nvPr/>
        </p:nvSpPr>
        <p:spPr>
          <a:xfrm>
            <a:off x="878800" y="4240887"/>
            <a:ext cx="510302" cy="510302"/>
          </a:xfrm>
          <a:prstGeom prst="roundRect">
            <a:avLst>
              <a:gd name="adj" fmla="val 18669"/>
            </a:avLst>
          </a:prstGeom>
          <a:solidFill>
            <a:srgbClr val="E9E6FA"/>
          </a:solidFill>
          <a:ln w="7620">
            <a:solidFill>
              <a:srgbClr val="BDB8DF"/>
            </a:solidFill>
            <a:prstDash val="solid"/>
          </a:ln>
        </p:spPr>
      </p:sp>
      <p:sp>
        <p:nvSpPr>
          <p:cNvPr id="12" name="Text 9"/>
          <p:cNvSpPr/>
          <p:nvPr/>
        </p:nvSpPr>
        <p:spPr>
          <a:xfrm>
            <a:off x="1035963" y="4325898"/>
            <a:ext cx="195977" cy="340281"/>
          </a:xfrm>
          <a:prstGeom prst="rect">
            <a:avLst/>
          </a:prstGeom>
          <a:noFill/>
          <a:ln/>
        </p:spPr>
        <p:txBody>
          <a:bodyPr wrap="none" lIns="0" tIns="0" rIns="0" bIns="0" rtlCol="0" anchor="t"/>
          <a:lstStyle/>
          <a:p>
            <a:pPr algn="ctr" indent="0" marL="0">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2</a:t>
            </a:r>
            <a:endParaRPr lang="en-US" sz="2650" dirty="0"/>
          </a:p>
        </p:txBody>
      </p:sp>
      <p:sp>
        <p:nvSpPr>
          <p:cNvPr id="13" name="Text 10"/>
          <p:cNvSpPr/>
          <p:nvPr/>
        </p:nvSpPr>
        <p:spPr>
          <a:xfrm>
            <a:off x="2381488" y="421255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Remove friends</a:t>
            </a:r>
            <a:endParaRPr lang="en-US" sz="2200" dirty="0"/>
          </a:p>
        </p:txBody>
      </p:sp>
      <p:sp>
        <p:nvSpPr>
          <p:cNvPr id="14" name="Text 11"/>
          <p:cNvSpPr/>
          <p:nvPr/>
        </p:nvSpPr>
        <p:spPr>
          <a:xfrm>
            <a:off x="2381488" y="4702969"/>
            <a:ext cx="5968722" cy="362903"/>
          </a:xfrm>
          <a:prstGeom prst="rect">
            <a:avLst/>
          </a:prstGeom>
          <a:noFill/>
          <a:ln/>
        </p:spPr>
        <p:txBody>
          <a:bodyPr wrap="non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As per your interests you can able to remove friends.</a:t>
            </a:r>
            <a:endParaRPr lang="en-US" sz="1750" dirty="0"/>
          </a:p>
        </p:txBody>
      </p:sp>
      <p:sp>
        <p:nvSpPr>
          <p:cNvPr id="15" name="Shape 12"/>
          <p:cNvSpPr/>
          <p:nvPr/>
        </p:nvSpPr>
        <p:spPr>
          <a:xfrm>
            <a:off x="1358622" y="6014561"/>
            <a:ext cx="793790" cy="30480"/>
          </a:xfrm>
          <a:prstGeom prst="roundRect">
            <a:avLst>
              <a:gd name="adj" fmla="val 312558"/>
            </a:avLst>
          </a:prstGeom>
          <a:solidFill>
            <a:srgbClr val="BDB8DF"/>
          </a:solidFill>
          <a:ln/>
        </p:spPr>
      </p:sp>
      <p:sp>
        <p:nvSpPr>
          <p:cNvPr id="16" name="Shape 13"/>
          <p:cNvSpPr/>
          <p:nvPr/>
        </p:nvSpPr>
        <p:spPr>
          <a:xfrm>
            <a:off x="878800" y="5774650"/>
            <a:ext cx="510302" cy="510302"/>
          </a:xfrm>
          <a:prstGeom prst="roundRect">
            <a:avLst>
              <a:gd name="adj" fmla="val 18669"/>
            </a:avLst>
          </a:prstGeom>
          <a:solidFill>
            <a:srgbClr val="E9E6FA"/>
          </a:solidFill>
          <a:ln w="7620">
            <a:solidFill>
              <a:srgbClr val="BDB8DF"/>
            </a:solidFill>
            <a:prstDash val="solid"/>
          </a:ln>
        </p:spPr>
      </p:sp>
      <p:sp>
        <p:nvSpPr>
          <p:cNvPr id="17" name="Text 14"/>
          <p:cNvSpPr/>
          <p:nvPr/>
        </p:nvSpPr>
        <p:spPr>
          <a:xfrm>
            <a:off x="1037153" y="5859661"/>
            <a:ext cx="193596" cy="340281"/>
          </a:xfrm>
          <a:prstGeom prst="rect">
            <a:avLst/>
          </a:prstGeom>
          <a:noFill/>
          <a:ln/>
        </p:spPr>
        <p:txBody>
          <a:bodyPr wrap="none" lIns="0" tIns="0" rIns="0" bIns="0" rtlCol="0" anchor="t"/>
          <a:lstStyle/>
          <a:p>
            <a:pPr algn="ctr" indent="0" marL="0">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3</a:t>
            </a:r>
            <a:endParaRPr lang="en-US" sz="2650" dirty="0"/>
          </a:p>
        </p:txBody>
      </p:sp>
      <p:sp>
        <p:nvSpPr>
          <p:cNvPr id="18" name="Text 15"/>
          <p:cNvSpPr/>
          <p:nvPr/>
        </p:nvSpPr>
        <p:spPr>
          <a:xfrm>
            <a:off x="2381488" y="574631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Friends Posts</a:t>
            </a:r>
            <a:endParaRPr lang="en-US" sz="2200" dirty="0"/>
          </a:p>
        </p:txBody>
      </p:sp>
      <p:sp>
        <p:nvSpPr>
          <p:cNvPr id="19" name="Text 16"/>
          <p:cNvSpPr/>
          <p:nvPr/>
        </p:nvSpPr>
        <p:spPr>
          <a:xfrm>
            <a:off x="2381488" y="6236732"/>
            <a:ext cx="5968722" cy="725805"/>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If you want to see your friends post then you can do this , and also like and posts .</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337072"/>
            <a:ext cx="5796201" cy="708779"/>
          </a:xfrm>
          <a:prstGeom prst="rect">
            <a:avLst/>
          </a:prstGeom>
          <a:noFill/>
          <a:ln/>
        </p:spPr>
        <p:txBody>
          <a:bodyPr wrap="none" lIns="0" tIns="0" rIns="0" bIns="0" rtlCol="0" anchor="t"/>
          <a:lstStyle/>
          <a:p>
            <a:pPr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Analytics and Insights</a:t>
            </a:r>
            <a:endParaRPr lang="en-US" sz="4450" dirty="0"/>
          </a:p>
        </p:txBody>
      </p:sp>
      <p:sp>
        <p:nvSpPr>
          <p:cNvPr id="4" name="Shape 1"/>
          <p:cNvSpPr/>
          <p:nvPr/>
        </p:nvSpPr>
        <p:spPr>
          <a:xfrm>
            <a:off x="793790" y="2386013"/>
            <a:ext cx="7556421" cy="4506516"/>
          </a:xfrm>
          <a:prstGeom prst="roundRect">
            <a:avLst>
              <a:gd name="adj" fmla="val 2114"/>
            </a:avLst>
          </a:prstGeom>
          <a:noFill/>
          <a:ln w="7620">
            <a:solidFill>
              <a:srgbClr val="000000">
                <a:alpha val="8000"/>
              </a:srgbClr>
            </a:solidFill>
            <a:prstDash val="solid"/>
          </a:ln>
        </p:spPr>
      </p:sp>
      <p:sp>
        <p:nvSpPr>
          <p:cNvPr id="5" name="Shape 2"/>
          <p:cNvSpPr/>
          <p:nvPr/>
        </p:nvSpPr>
        <p:spPr>
          <a:xfrm>
            <a:off x="801410" y="2393633"/>
            <a:ext cx="7541181" cy="1376124"/>
          </a:xfrm>
          <a:prstGeom prst="rect">
            <a:avLst/>
          </a:prstGeom>
          <a:solidFill>
            <a:srgbClr val="FFFFFF">
              <a:alpha val="4000"/>
            </a:srgbClr>
          </a:solidFill>
          <a:ln/>
        </p:spPr>
      </p:sp>
      <p:sp>
        <p:nvSpPr>
          <p:cNvPr id="6" name="Text 3"/>
          <p:cNvSpPr/>
          <p:nvPr/>
        </p:nvSpPr>
        <p:spPr>
          <a:xfrm>
            <a:off x="1028224" y="2537341"/>
            <a:ext cx="3313152" cy="362903"/>
          </a:xfrm>
          <a:prstGeom prst="rect">
            <a:avLst/>
          </a:prstGeom>
          <a:noFill/>
          <a:ln/>
        </p:spPr>
        <p:txBody>
          <a:bodyPr wrap="non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User Demographics</a:t>
            </a:r>
            <a:endParaRPr lang="en-US" sz="1750" dirty="0"/>
          </a:p>
        </p:txBody>
      </p:sp>
      <p:sp>
        <p:nvSpPr>
          <p:cNvPr id="7" name="Text 4"/>
          <p:cNvSpPr/>
          <p:nvPr/>
        </p:nvSpPr>
        <p:spPr>
          <a:xfrm>
            <a:off x="4802624" y="2537341"/>
            <a:ext cx="3313152" cy="1088708"/>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Track user bio, Date of birth,username, and profile_photo.</a:t>
            </a:r>
            <a:endParaRPr lang="en-US" sz="1750" dirty="0"/>
          </a:p>
        </p:txBody>
      </p:sp>
      <p:sp>
        <p:nvSpPr>
          <p:cNvPr id="8" name="Shape 5"/>
          <p:cNvSpPr/>
          <p:nvPr/>
        </p:nvSpPr>
        <p:spPr>
          <a:xfrm>
            <a:off x="801410" y="3769757"/>
            <a:ext cx="7541181" cy="1739027"/>
          </a:xfrm>
          <a:prstGeom prst="rect">
            <a:avLst/>
          </a:prstGeom>
          <a:solidFill>
            <a:srgbClr val="000000">
              <a:alpha val="4000"/>
            </a:srgbClr>
          </a:solidFill>
          <a:ln/>
        </p:spPr>
      </p:sp>
      <p:sp>
        <p:nvSpPr>
          <p:cNvPr id="9" name="Text 6"/>
          <p:cNvSpPr/>
          <p:nvPr/>
        </p:nvSpPr>
        <p:spPr>
          <a:xfrm>
            <a:off x="1028224" y="3913465"/>
            <a:ext cx="3313152" cy="362903"/>
          </a:xfrm>
          <a:prstGeom prst="rect">
            <a:avLst/>
          </a:prstGeom>
          <a:noFill/>
          <a:ln/>
        </p:spPr>
        <p:txBody>
          <a:bodyPr wrap="non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Posts Data</a:t>
            </a:r>
            <a:endParaRPr lang="en-US" sz="1750" dirty="0"/>
          </a:p>
        </p:txBody>
      </p:sp>
      <p:sp>
        <p:nvSpPr>
          <p:cNvPr id="10" name="Text 7"/>
          <p:cNvSpPr/>
          <p:nvPr/>
        </p:nvSpPr>
        <p:spPr>
          <a:xfrm>
            <a:off x="4802624" y="3913465"/>
            <a:ext cx="3313152" cy="1451610"/>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At the admin side you can see the posts data like posts image, created_At date, posts creator, number of likes,etc…..</a:t>
            </a:r>
            <a:endParaRPr lang="en-US" sz="1750" dirty="0"/>
          </a:p>
        </p:txBody>
      </p:sp>
      <p:sp>
        <p:nvSpPr>
          <p:cNvPr id="11" name="Shape 8"/>
          <p:cNvSpPr/>
          <p:nvPr/>
        </p:nvSpPr>
        <p:spPr>
          <a:xfrm>
            <a:off x="801410" y="5508784"/>
            <a:ext cx="7541181" cy="1376124"/>
          </a:xfrm>
          <a:prstGeom prst="rect">
            <a:avLst/>
          </a:prstGeom>
          <a:solidFill>
            <a:srgbClr val="FFFFFF">
              <a:alpha val="4000"/>
            </a:srgbClr>
          </a:solidFill>
          <a:ln/>
        </p:spPr>
      </p:sp>
      <p:sp>
        <p:nvSpPr>
          <p:cNvPr id="12" name="Text 9"/>
          <p:cNvSpPr/>
          <p:nvPr/>
        </p:nvSpPr>
        <p:spPr>
          <a:xfrm>
            <a:off x="1028224" y="5652492"/>
            <a:ext cx="3313152" cy="362903"/>
          </a:xfrm>
          <a:prstGeom prst="rect">
            <a:avLst/>
          </a:prstGeom>
          <a:noFill/>
          <a:ln/>
        </p:spPr>
        <p:txBody>
          <a:bodyPr wrap="non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users</a:t>
            </a:r>
            <a:endParaRPr lang="en-US" sz="1750" dirty="0"/>
          </a:p>
        </p:txBody>
      </p:sp>
      <p:sp>
        <p:nvSpPr>
          <p:cNvPr id="13" name="Text 10"/>
          <p:cNvSpPr/>
          <p:nvPr/>
        </p:nvSpPr>
        <p:spPr>
          <a:xfrm>
            <a:off x="4802624" y="5652492"/>
            <a:ext cx="3313152" cy="1088708"/>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this is show you the authenticated user, last joined in our websites.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002881"/>
            <a:ext cx="7033974" cy="708779"/>
          </a:xfrm>
          <a:prstGeom prst="rect">
            <a:avLst/>
          </a:prstGeom>
          <a:noFill/>
          <a:ln/>
        </p:spPr>
        <p:txBody>
          <a:bodyPr wrap="none" lIns="0" tIns="0" rIns="0" bIns="0" rtlCol="0" anchor="t"/>
          <a:lstStyle/>
          <a:p>
            <a:pPr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Integration and Scalability</a:t>
            </a:r>
            <a:endParaRPr lang="en-US" sz="4450" dirty="0"/>
          </a:p>
        </p:txBody>
      </p:sp>
      <p:pic>
        <p:nvPicPr>
          <p:cNvPr id="4" name="Image 1" descr="preencoded.png">    </p:cNvPr>
          <p:cNvPicPr>
            <a:picLocks noChangeAspect="1"/>
          </p:cNvPicPr>
          <p:nvPr/>
        </p:nvPicPr>
        <p:blipFill>
          <a:blip r:embed="rId2"/>
          <a:stretch>
            <a:fillRect/>
          </a:stretch>
        </p:blipFill>
        <p:spPr>
          <a:xfrm>
            <a:off x="793790" y="5051822"/>
            <a:ext cx="566976" cy="566976"/>
          </a:xfrm>
          <a:prstGeom prst="rect">
            <a:avLst/>
          </a:prstGeom>
        </p:spPr>
      </p:pic>
      <p:sp>
        <p:nvSpPr>
          <p:cNvPr id="5" name="Text 1"/>
          <p:cNvSpPr/>
          <p:nvPr/>
        </p:nvSpPr>
        <p:spPr>
          <a:xfrm>
            <a:off x="793790" y="5845612"/>
            <a:ext cx="3248263"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Fully Database Supports</a:t>
            </a:r>
            <a:endParaRPr lang="en-US" sz="2200" dirty="0"/>
          </a:p>
        </p:txBody>
      </p:sp>
      <p:sp>
        <p:nvSpPr>
          <p:cNvPr id="6" name="Text 2"/>
          <p:cNvSpPr/>
          <p:nvPr/>
        </p:nvSpPr>
        <p:spPr>
          <a:xfrm>
            <a:off x="793790" y="6336030"/>
            <a:ext cx="6351270" cy="725805"/>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database support like store and delete users specific data, posts data,etc…….</a:t>
            </a:r>
            <a:endParaRPr lang="en-US" sz="1750" dirty="0"/>
          </a:p>
        </p:txBody>
      </p:sp>
      <p:pic>
        <p:nvPicPr>
          <p:cNvPr id="7" name="Image 2" descr="preencoded.png">    </p:cNvPr>
          <p:cNvPicPr>
            <a:picLocks noChangeAspect="1"/>
          </p:cNvPicPr>
          <p:nvPr/>
        </p:nvPicPr>
        <p:blipFill>
          <a:blip r:embed="rId3"/>
          <a:stretch>
            <a:fillRect/>
          </a:stretch>
        </p:blipFill>
        <p:spPr>
          <a:xfrm>
            <a:off x="7485221" y="5051822"/>
            <a:ext cx="566976" cy="566976"/>
          </a:xfrm>
          <a:prstGeom prst="rect">
            <a:avLst/>
          </a:prstGeom>
        </p:spPr>
      </p:pic>
      <p:sp>
        <p:nvSpPr>
          <p:cNvPr id="8" name="Text 3"/>
          <p:cNvSpPr/>
          <p:nvPr/>
        </p:nvSpPr>
        <p:spPr>
          <a:xfrm>
            <a:off x="7485221" y="5845612"/>
            <a:ext cx="3951923"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Cross-Platform Compatibility</a:t>
            </a:r>
            <a:endParaRPr lang="en-US" sz="2200" dirty="0"/>
          </a:p>
        </p:txBody>
      </p:sp>
      <p:sp>
        <p:nvSpPr>
          <p:cNvPr id="9" name="Text 4"/>
          <p:cNvSpPr/>
          <p:nvPr/>
        </p:nvSpPr>
        <p:spPr>
          <a:xfrm>
            <a:off x="7485221" y="6336030"/>
            <a:ext cx="6351389" cy="725805"/>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Ensure seamless user experience across multiple platforms, including web, mobile, and desktop.</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824038"/>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Security and Privacy</a:t>
            </a:r>
            <a:endParaRPr lang="en-US" sz="4450" dirty="0"/>
          </a:p>
        </p:txBody>
      </p:sp>
      <p:sp>
        <p:nvSpPr>
          <p:cNvPr id="4" name="Shape 1"/>
          <p:cNvSpPr/>
          <p:nvPr/>
        </p:nvSpPr>
        <p:spPr>
          <a:xfrm>
            <a:off x="793790" y="3128129"/>
            <a:ext cx="510302" cy="510302"/>
          </a:xfrm>
          <a:prstGeom prst="roundRect">
            <a:avLst>
              <a:gd name="adj" fmla="val 18669"/>
            </a:avLst>
          </a:prstGeom>
          <a:solidFill>
            <a:srgbClr val="E9E6FA"/>
          </a:solidFill>
          <a:ln w="7620">
            <a:solidFill>
              <a:srgbClr val="BDB8DF"/>
            </a:solidFill>
            <a:prstDash val="solid"/>
          </a:ln>
        </p:spPr>
      </p:sp>
      <p:sp>
        <p:nvSpPr>
          <p:cNvPr id="5" name="Text 2"/>
          <p:cNvSpPr/>
          <p:nvPr/>
        </p:nvSpPr>
        <p:spPr>
          <a:xfrm>
            <a:off x="982504" y="3213140"/>
            <a:ext cx="132755" cy="340281"/>
          </a:xfrm>
          <a:prstGeom prst="rect">
            <a:avLst/>
          </a:prstGeom>
          <a:noFill/>
          <a:ln/>
        </p:spPr>
        <p:txBody>
          <a:bodyPr wrap="none" lIns="0" tIns="0" rIns="0" bIns="0" rtlCol="0" anchor="t"/>
          <a:lstStyle/>
          <a:p>
            <a:pPr algn="ctr" indent="0" marL="0">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1</a:t>
            </a:r>
            <a:endParaRPr lang="en-US" sz="2650" dirty="0"/>
          </a:p>
        </p:txBody>
      </p:sp>
      <p:sp>
        <p:nvSpPr>
          <p:cNvPr id="6" name="Text 3"/>
          <p:cNvSpPr/>
          <p:nvPr/>
        </p:nvSpPr>
        <p:spPr>
          <a:xfrm>
            <a:off x="1530906" y="3128129"/>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Data Encryption</a:t>
            </a:r>
            <a:endParaRPr lang="en-US" sz="2200" dirty="0"/>
          </a:p>
        </p:txBody>
      </p:sp>
      <p:sp>
        <p:nvSpPr>
          <p:cNvPr id="7" name="Text 4"/>
          <p:cNvSpPr/>
          <p:nvPr/>
        </p:nvSpPr>
        <p:spPr>
          <a:xfrm>
            <a:off x="1530906" y="3618548"/>
            <a:ext cx="2927747" cy="1088708"/>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Protect user data with strong encryption algorithms. such as password encryption.</a:t>
            </a:r>
            <a:endParaRPr lang="en-US" sz="1750" dirty="0"/>
          </a:p>
        </p:txBody>
      </p:sp>
      <p:sp>
        <p:nvSpPr>
          <p:cNvPr id="8" name="Shape 5"/>
          <p:cNvSpPr/>
          <p:nvPr/>
        </p:nvSpPr>
        <p:spPr>
          <a:xfrm>
            <a:off x="4685467" y="3128129"/>
            <a:ext cx="510302" cy="510302"/>
          </a:xfrm>
          <a:prstGeom prst="roundRect">
            <a:avLst>
              <a:gd name="adj" fmla="val 18669"/>
            </a:avLst>
          </a:prstGeom>
          <a:solidFill>
            <a:srgbClr val="E9E6FA"/>
          </a:solidFill>
          <a:ln w="7620">
            <a:solidFill>
              <a:srgbClr val="BDB8DF"/>
            </a:solidFill>
            <a:prstDash val="solid"/>
          </a:ln>
        </p:spPr>
      </p:sp>
      <p:sp>
        <p:nvSpPr>
          <p:cNvPr id="9" name="Text 6"/>
          <p:cNvSpPr/>
          <p:nvPr/>
        </p:nvSpPr>
        <p:spPr>
          <a:xfrm>
            <a:off x="4842629" y="3213140"/>
            <a:ext cx="195977" cy="340281"/>
          </a:xfrm>
          <a:prstGeom prst="rect">
            <a:avLst/>
          </a:prstGeom>
          <a:noFill/>
          <a:ln/>
        </p:spPr>
        <p:txBody>
          <a:bodyPr wrap="none" lIns="0" tIns="0" rIns="0" bIns="0" rtlCol="0" anchor="t"/>
          <a:lstStyle/>
          <a:p>
            <a:pPr algn="ctr" indent="0" marL="0">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2</a:t>
            </a:r>
            <a:endParaRPr lang="en-US" sz="2650" dirty="0"/>
          </a:p>
        </p:txBody>
      </p:sp>
      <p:sp>
        <p:nvSpPr>
          <p:cNvPr id="10" name="Text 7"/>
          <p:cNvSpPr/>
          <p:nvPr/>
        </p:nvSpPr>
        <p:spPr>
          <a:xfrm>
            <a:off x="5422583" y="3128129"/>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Privacy Controls</a:t>
            </a:r>
            <a:endParaRPr lang="en-US" sz="2200" dirty="0"/>
          </a:p>
        </p:txBody>
      </p:sp>
      <p:sp>
        <p:nvSpPr>
          <p:cNvPr id="11" name="Text 8"/>
          <p:cNvSpPr/>
          <p:nvPr/>
        </p:nvSpPr>
        <p:spPr>
          <a:xfrm>
            <a:off x="5422583" y="3618548"/>
            <a:ext cx="2927747" cy="1088708"/>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Provide users with  control over their data and privacy settings.</a:t>
            </a:r>
            <a:endParaRPr lang="en-US" sz="1750" dirty="0"/>
          </a:p>
        </p:txBody>
      </p:sp>
      <p:sp>
        <p:nvSpPr>
          <p:cNvPr id="12" name="Shape 9"/>
          <p:cNvSpPr/>
          <p:nvPr/>
        </p:nvSpPr>
        <p:spPr>
          <a:xfrm>
            <a:off x="793790" y="5189220"/>
            <a:ext cx="510302" cy="510302"/>
          </a:xfrm>
          <a:prstGeom prst="roundRect">
            <a:avLst>
              <a:gd name="adj" fmla="val 18669"/>
            </a:avLst>
          </a:prstGeom>
          <a:solidFill>
            <a:srgbClr val="E9E6FA"/>
          </a:solidFill>
          <a:ln w="7620">
            <a:solidFill>
              <a:srgbClr val="BDB8DF"/>
            </a:solidFill>
            <a:prstDash val="solid"/>
          </a:ln>
        </p:spPr>
      </p:sp>
      <p:sp>
        <p:nvSpPr>
          <p:cNvPr id="13" name="Text 10"/>
          <p:cNvSpPr/>
          <p:nvPr/>
        </p:nvSpPr>
        <p:spPr>
          <a:xfrm>
            <a:off x="952143" y="5274231"/>
            <a:ext cx="193596" cy="340281"/>
          </a:xfrm>
          <a:prstGeom prst="rect">
            <a:avLst/>
          </a:prstGeom>
          <a:noFill/>
          <a:ln/>
        </p:spPr>
        <p:txBody>
          <a:bodyPr wrap="none" lIns="0" tIns="0" rIns="0" bIns="0" rtlCol="0" anchor="t"/>
          <a:lstStyle/>
          <a:p>
            <a:pPr algn="ctr" indent="0" marL="0">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3</a:t>
            </a:r>
            <a:endParaRPr lang="en-US" sz="2650" dirty="0"/>
          </a:p>
        </p:txBody>
      </p:sp>
      <p:sp>
        <p:nvSpPr>
          <p:cNvPr id="14" name="Text 11"/>
          <p:cNvSpPr/>
          <p:nvPr/>
        </p:nvSpPr>
        <p:spPr>
          <a:xfrm>
            <a:off x="1530906" y="5189220"/>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Securly login</a:t>
            </a:r>
            <a:endParaRPr lang="en-US" sz="2200" dirty="0"/>
          </a:p>
        </p:txBody>
      </p:sp>
      <p:sp>
        <p:nvSpPr>
          <p:cNvPr id="15" name="Text 12"/>
          <p:cNvSpPr/>
          <p:nvPr/>
        </p:nvSpPr>
        <p:spPr>
          <a:xfrm>
            <a:off x="1530906" y="5679638"/>
            <a:ext cx="6819305" cy="725805"/>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process that verifies a user's identity using multiple methods to ensure that only authorized users can access a website or system</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2024-09-29T12:09:10Z</dcterms:created>
  <dcterms:modified xsi:type="dcterms:W3CDTF">2024-09-29T12:09:10Z</dcterms:modified>
</cp:coreProperties>
</file>